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6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1502" y="62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E7FFE-1A1A-4150-8255-21F8DEAD4310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0BDF-452B-4B4F-98E5-1E7A2E073C8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032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0A0BDF-452B-4B4F-98E5-1E7A2E073C8B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0923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0A0BDF-452B-4B4F-98E5-1E7A2E073C8B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8723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0A0BDF-452B-4B4F-98E5-1E7A2E073C8B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7068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0A0BDF-452B-4B4F-98E5-1E7A2E073C8B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8731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0A0BDF-452B-4B4F-98E5-1E7A2E073C8B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89239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4020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45458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392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6684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875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9623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1516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6836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3802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690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3169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CC370-FEC1-4F86-B796-F936CD437FB2}" type="datetimeFigureOut">
              <a:rPr lang="pt-PT" smtClean="0"/>
              <a:t>16/05/2025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BCD4D-1CF3-4E10-A08B-CD68B274E66C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3066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FA267495-D161-F74D-FA19-A07B7C8359E5}"/>
              </a:ext>
            </a:extLst>
          </p:cNvPr>
          <p:cNvGrpSpPr/>
          <p:nvPr/>
        </p:nvGrpSpPr>
        <p:grpSpPr>
          <a:xfrm>
            <a:off x="2059" y="0"/>
            <a:ext cx="9144001" cy="6858001"/>
            <a:chOff x="0" y="0"/>
            <a:chExt cx="8984777" cy="6916344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982E364E-ADDB-1080-71B3-E358A7DFAD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6306"/>
            <a:stretch/>
          </p:blipFill>
          <p:spPr>
            <a:xfrm>
              <a:off x="0" y="0"/>
              <a:ext cx="8984777" cy="6916344"/>
            </a:xfrm>
            <a:prstGeom prst="rect">
              <a:avLst/>
            </a:prstGeom>
          </p:spPr>
        </p:pic>
        <p:sp>
          <p:nvSpPr>
            <p:cNvPr id="5" name="CaixaDeTexto 4">
              <a:extLst>
                <a:ext uri="{FF2B5EF4-FFF2-40B4-BE49-F238E27FC236}">
                  <a16:creationId xmlns:a16="http://schemas.microsoft.com/office/drawing/2014/main" id="{A5033D9B-2297-4FE5-CA92-C1E36A0CF8A2}"/>
                </a:ext>
              </a:extLst>
            </p:cNvPr>
            <p:cNvSpPr txBox="1"/>
            <p:nvPr/>
          </p:nvSpPr>
          <p:spPr>
            <a:xfrm>
              <a:off x="544011" y="1317346"/>
              <a:ext cx="8146530" cy="5121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PT" sz="1350" b="1" dirty="0" smtClean="0">
                  <a:solidFill>
                    <a:srgbClr val="AC600F"/>
                  </a:solidFill>
                  <a:latin typeface="Bahnschrift" panose="020B0502040204020203" pitchFamily="34" charset="0"/>
                </a:rPr>
                <a:t>“A COOPERAÇÃO PARA A DINAMIZAÇÃO DA INVESTIGAÇÃO, EXTENSÃO, INOVAÇÃO E CAPACITAÇÃO HUMANA EM BENEFÍCIO DA SOCIEDADE”</a:t>
              </a:r>
              <a:endParaRPr lang="pt-PT" sz="1350" b="1" dirty="0">
                <a:solidFill>
                  <a:srgbClr val="AC600F"/>
                </a:solidFill>
                <a:latin typeface="Bahnschrift" panose="020B0502040204020203" pitchFamily="34" charset="0"/>
              </a:endParaRPr>
            </a:p>
          </p:txBody>
        </p:sp>
        <p:pic>
          <p:nvPicPr>
            <p:cNvPr id="13" name="Imagem 12">
              <a:extLst>
                <a:ext uri="{FF2B5EF4-FFF2-40B4-BE49-F238E27FC236}">
                  <a16:creationId xmlns:a16="http://schemas.microsoft.com/office/drawing/2014/main" id="{0E4FB36D-9859-054F-3B3F-B56CF6E6BC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4011" y="274893"/>
              <a:ext cx="765952" cy="962462"/>
            </a:xfrm>
            <a:prstGeom prst="rect">
              <a:avLst/>
            </a:prstGeom>
          </p:spPr>
        </p:pic>
      </p:grpSp>
      <p:sp>
        <p:nvSpPr>
          <p:cNvPr id="3" name="Retângulo 2">
            <a:extLst>
              <a:ext uri="{FF2B5EF4-FFF2-40B4-BE49-F238E27FC236}">
                <a16:creationId xmlns:a16="http://schemas.microsoft.com/office/drawing/2014/main" id="{797C0215-6C0D-BC99-4A2D-AB1CF6618AA1}"/>
              </a:ext>
            </a:extLst>
          </p:cNvPr>
          <p:cNvSpPr/>
          <p:nvPr/>
        </p:nvSpPr>
        <p:spPr>
          <a:xfrm>
            <a:off x="4502720" y="3082752"/>
            <a:ext cx="138564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endParaRPr lang="pt-PT" sz="4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A947E0E-5019-7495-89B8-9DABEF91EB9D}"/>
              </a:ext>
            </a:extLst>
          </p:cNvPr>
          <p:cNvSpPr/>
          <p:nvPr/>
        </p:nvSpPr>
        <p:spPr>
          <a:xfrm>
            <a:off x="1965194" y="2805910"/>
            <a:ext cx="5471932" cy="4847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pt-PT" sz="2700" dirty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TEMA DA APRESENTAÇÃO ORAL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9CF14D9C-1A8E-1522-A83E-C39F70AC40A1}"/>
              </a:ext>
            </a:extLst>
          </p:cNvPr>
          <p:cNvSpPr/>
          <p:nvPr/>
        </p:nvSpPr>
        <p:spPr>
          <a:xfrm>
            <a:off x="4168502" y="4344749"/>
            <a:ext cx="806999" cy="3000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pt-PT" sz="1500" dirty="0">
                <a:ln w="0"/>
                <a:solidFill>
                  <a:srgbClr val="AC600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AUTOR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19921652-A67D-E706-FE17-593BB164A8F3}"/>
              </a:ext>
            </a:extLst>
          </p:cNvPr>
          <p:cNvSpPr/>
          <p:nvPr/>
        </p:nvSpPr>
        <p:spPr>
          <a:xfrm>
            <a:off x="4168502" y="3785834"/>
            <a:ext cx="806999" cy="3000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pt-PT" sz="1500" dirty="0">
                <a:ln w="0"/>
                <a:solidFill>
                  <a:srgbClr val="AC600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PAINEL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3EFF69FA-877B-AEFA-1C09-666684A8A602}"/>
              </a:ext>
            </a:extLst>
          </p:cNvPr>
          <p:cNvSpPr/>
          <p:nvPr/>
        </p:nvSpPr>
        <p:spPr>
          <a:xfrm>
            <a:off x="3693689" y="6161048"/>
            <a:ext cx="2361879" cy="3000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pt-PT" sz="1500" dirty="0" smtClean="0">
                <a:ln w="0"/>
                <a:solidFill>
                  <a:srgbClr val="AC600F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" panose="020B0502040204020203" pitchFamily="34" charset="0"/>
              </a:rPr>
              <a:t>LUANDA, MAIO DE 2025</a:t>
            </a:r>
            <a:endParaRPr lang="pt-PT" sz="1500" dirty="0">
              <a:ln w="0"/>
              <a:solidFill>
                <a:srgbClr val="AC600F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4082" y="5629231"/>
            <a:ext cx="1425428" cy="1016367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064" y="6311089"/>
            <a:ext cx="1357279" cy="334509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130091" y="6311089"/>
            <a:ext cx="120514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100" dirty="0">
                <a:solidFill>
                  <a:schemeClr val="bg1"/>
                </a:solidFill>
              </a:rPr>
              <a:t>ccul.uniluanda.ao</a:t>
            </a:r>
          </a:p>
        </p:txBody>
      </p:sp>
    </p:spTree>
    <p:extLst>
      <p:ext uri="{BB962C8B-B14F-4D97-AF65-F5344CB8AC3E}">
        <p14:creationId xmlns:p14="http://schemas.microsoft.com/office/powerpoint/2010/main" val="64177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2E6C50BC-3480-7991-9AC4-42E74C3EDCFA}"/>
              </a:ext>
            </a:extLst>
          </p:cNvPr>
          <p:cNvGrpSpPr/>
          <p:nvPr/>
        </p:nvGrpSpPr>
        <p:grpSpPr>
          <a:xfrm>
            <a:off x="0" y="0"/>
            <a:ext cx="8654823" cy="6858000"/>
            <a:chOff x="0" y="0"/>
            <a:chExt cx="8654823" cy="6858000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E51CB924-5A96-B0AF-F5EB-D01EEBFE86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09" r="94262" b="74547"/>
            <a:stretch/>
          </p:blipFill>
          <p:spPr>
            <a:xfrm>
              <a:off x="0" y="0"/>
              <a:ext cx="469068" cy="6858000"/>
            </a:xfrm>
            <a:prstGeom prst="rect">
              <a:avLst/>
            </a:prstGeom>
          </p:spPr>
        </p:pic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D1B43DD-A32D-B21B-BCE0-9D2587FD671C}"/>
                </a:ext>
              </a:extLst>
            </p:cNvPr>
            <p:cNvSpPr/>
            <p:nvPr/>
          </p:nvSpPr>
          <p:spPr>
            <a:xfrm>
              <a:off x="489177" y="972275"/>
              <a:ext cx="8165646" cy="4629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3" name="Retângulo 2"/>
          <p:cNvSpPr/>
          <p:nvPr/>
        </p:nvSpPr>
        <p:spPr>
          <a:xfrm>
            <a:off x="2108718" y="5940225"/>
            <a:ext cx="1073017" cy="791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IES/UO</a:t>
            </a:r>
            <a:endParaRPr lang="pt-PT" b="1" dirty="0">
              <a:solidFill>
                <a:schemeClr val="tx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13" y="5940225"/>
            <a:ext cx="909305" cy="791663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331045" y="6336056"/>
            <a:ext cx="42173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000" b="1" spc="100" dirty="0">
                <a:solidFill>
                  <a:srgbClr val="AC600F"/>
                </a:solidFill>
                <a:latin typeface="Bahnschrift" panose="020B0502040204020203" pitchFamily="34" charset="0"/>
              </a:rPr>
              <a:t>https://ccul.uniluanda.ao/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593448" y="487527"/>
            <a:ext cx="3167511" cy="4847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TÓPICOS (exemlo)</a:t>
            </a:r>
            <a:endParaRPr lang="pt-PT" sz="2700" dirty="0">
              <a:ln w="0"/>
              <a:solidFill>
                <a:srgbClr val="AC600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469068" y="1365759"/>
            <a:ext cx="8145537" cy="256224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AutoNum type="arabicPeriod"/>
            </a:pPr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Apresentação da III CCUL</a:t>
            </a:r>
          </a:p>
          <a:p>
            <a:pPr marL="514350" indent="-514350" algn="just">
              <a:buAutoNum type="arabicPeriod"/>
            </a:pPr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Forma de participação da Comunidade Académica</a:t>
            </a:r>
          </a:p>
          <a:p>
            <a:pPr marL="514350" indent="-514350" algn="just">
              <a:buAutoNum type="arabicPeriod"/>
            </a:pPr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Controlo de frequências</a:t>
            </a:r>
          </a:p>
          <a:p>
            <a:pPr marL="514350" indent="-514350" algn="just">
              <a:buAutoNum type="arabicPeriod"/>
            </a:pPr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Benefícios para os participantes</a:t>
            </a:r>
          </a:p>
          <a:p>
            <a:pPr marL="514350" indent="-514350" algn="just">
              <a:buAutoNum type="arabicPeriod"/>
            </a:pPr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Recomendações </a:t>
            </a:r>
            <a:endParaRPr lang="pt-PT" sz="2700" dirty="0">
              <a:ln w="0"/>
              <a:solidFill>
                <a:srgbClr val="AC600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8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2E6C50BC-3480-7991-9AC4-42E74C3EDCFA}"/>
              </a:ext>
            </a:extLst>
          </p:cNvPr>
          <p:cNvGrpSpPr/>
          <p:nvPr/>
        </p:nvGrpSpPr>
        <p:grpSpPr>
          <a:xfrm>
            <a:off x="0" y="0"/>
            <a:ext cx="8654823" cy="6858000"/>
            <a:chOff x="0" y="0"/>
            <a:chExt cx="8654823" cy="6858000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E51CB924-5A96-B0AF-F5EB-D01EEBFE86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09" r="94262" b="74547"/>
            <a:stretch/>
          </p:blipFill>
          <p:spPr>
            <a:xfrm>
              <a:off x="0" y="0"/>
              <a:ext cx="469068" cy="6858000"/>
            </a:xfrm>
            <a:prstGeom prst="rect">
              <a:avLst/>
            </a:prstGeom>
          </p:spPr>
        </p:pic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D1B43DD-A32D-B21B-BCE0-9D2587FD671C}"/>
                </a:ext>
              </a:extLst>
            </p:cNvPr>
            <p:cNvSpPr/>
            <p:nvPr/>
          </p:nvSpPr>
          <p:spPr>
            <a:xfrm>
              <a:off x="489177" y="972275"/>
              <a:ext cx="8165646" cy="4629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3" name="Retângulo 2"/>
          <p:cNvSpPr/>
          <p:nvPr/>
        </p:nvSpPr>
        <p:spPr>
          <a:xfrm>
            <a:off x="2108718" y="5940225"/>
            <a:ext cx="1073017" cy="791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IES/UO</a:t>
            </a:r>
            <a:endParaRPr lang="pt-PT" b="1" dirty="0">
              <a:solidFill>
                <a:schemeClr val="tx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13" y="5940225"/>
            <a:ext cx="909305" cy="791663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331045" y="6336056"/>
            <a:ext cx="42173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000" b="1" spc="100" dirty="0">
                <a:solidFill>
                  <a:srgbClr val="AC600F"/>
                </a:solidFill>
                <a:latin typeface="Bahnschrift" panose="020B0502040204020203" pitchFamily="34" charset="0"/>
              </a:rPr>
              <a:t>https://ccul.uniluanda.ao/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53924" y="487527"/>
            <a:ext cx="2591302" cy="4847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CCUL</a:t>
            </a:r>
            <a:endParaRPr lang="pt-PT" sz="2700" dirty="0">
              <a:ln w="0"/>
              <a:solidFill>
                <a:srgbClr val="AC600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04973" y="1375795"/>
            <a:ext cx="8534053" cy="367023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Lema</a:t>
            </a:r>
            <a:r>
              <a:rPr lang="pt-PT" sz="2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: “a cooperação para a dinamização da Investigação, Extensão, Inovação e capacitação humana em benefício da sociedade</a:t>
            </a:r>
            <a:r>
              <a:rPr lang="pt-PT" sz="2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”.</a:t>
            </a:r>
          </a:p>
          <a:p>
            <a:pPr algn="just"/>
            <a:r>
              <a:rPr lang="pt-PT" sz="2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Objectivo Geral: </a:t>
            </a:r>
            <a:r>
              <a:rPr lang="pt-PT" sz="2600" dirty="0">
                <a:ln w="0"/>
                <a:latin typeface="Bahnschrift" panose="020B0502040204020203" pitchFamily="34" charset="0"/>
              </a:rPr>
              <a:t>Proporcionar um espaço de partilha, divulgação e discussão de resultados de investigação científica, inovação e extensão realizada por docentes, investigadores, estudantes e especialistas, vinculados com a problemática do desenvolvimento local, sustentabilidade e inclusão social</a:t>
            </a:r>
            <a:r>
              <a:rPr lang="pt-PT" sz="2600" dirty="0" smtClean="0">
                <a:ln w="0"/>
                <a:latin typeface="Bahnschrift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230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2E6C50BC-3480-7991-9AC4-42E74C3EDCFA}"/>
              </a:ext>
            </a:extLst>
          </p:cNvPr>
          <p:cNvGrpSpPr/>
          <p:nvPr/>
        </p:nvGrpSpPr>
        <p:grpSpPr>
          <a:xfrm>
            <a:off x="0" y="0"/>
            <a:ext cx="8654823" cy="6858000"/>
            <a:chOff x="0" y="0"/>
            <a:chExt cx="8654823" cy="6858000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E51CB924-5A96-B0AF-F5EB-D01EEBFE86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09" r="94262" b="74547"/>
            <a:stretch/>
          </p:blipFill>
          <p:spPr>
            <a:xfrm>
              <a:off x="0" y="0"/>
              <a:ext cx="469068" cy="6858000"/>
            </a:xfrm>
            <a:prstGeom prst="rect">
              <a:avLst/>
            </a:prstGeom>
          </p:spPr>
        </p:pic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D1B43DD-A32D-B21B-BCE0-9D2587FD671C}"/>
                </a:ext>
              </a:extLst>
            </p:cNvPr>
            <p:cNvSpPr/>
            <p:nvPr/>
          </p:nvSpPr>
          <p:spPr>
            <a:xfrm>
              <a:off x="489177" y="972275"/>
              <a:ext cx="8165646" cy="4629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3" name="Retângulo 2"/>
          <p:cNvSpPr/>
          <p:nvPr/>
        </p:nvSpPr>
        <p:spPr>
          <a:xfrm>
            <a:off x="2108718" y="5940225"/>
            <a:ext cx="1073017" cy="791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IES/UO</a:t>
            </a:r>
            <a:endParaRPr lang="pt-PT" b="1" dirty="0">
              <a:solidFill>
                <a:schemeClr val="tx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13" y="5940225"/>
            <a:ext cx="909305" cy="791663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331045" y="6336056"/>
            <a:ext cx="42173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000" b="1" spc="100" dirty="0">
                <a:solidFill>
                  <a:srgbClr val="AC600F"/>
                </a:solidFill>
                <a:latin typeface="Bahnschrift" panose="020B0502040204020203" pitchFamily="34" charset="0"/>
              </a:rPr>
              <a:t>https://ccul.uniluanda.ao/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531268" y="429083"/>
            <a:ext cx="2591302" cy="4847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CCUL</a:t>
            </a:r>
            <a:endParaRPr lang="pt-PT" sz="2700" dirty="0">
              <a:ln w="0"/>
              <a:solidFill>
                <a:srgbClr val="AC600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04974" y="1106597"/>
            <a:ext cx="8534053" cy="450123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2400" dirty="0">
                <a:ln w="0"/>
                <a:latin typeface="Bahnschrift" panose="020B0502040204020203" pitchFamily="34" charset="0"/>
              </a:rPr>
              <a:t>Objectivos Específicos: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Partilhar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e intercambiar conhecimentos e experiências, entre investigadores de diferentes níveis e de áreas de investigação afins;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Promover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o papel da universidade na gestão de soluções de problemas que a sociedade necessita para o desenvolvimento económico, social e ambiental;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Estimular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a realização de projectos de investigação, inovação e extensão que respondam as necessidades da sociedade.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Reforçar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a capacitação humana para melhor servir à sociedade e aos interesses da Nação.</a:t>
            </a:r>
            <a:endParaRPr lang="pt-PT" sz="2400" dirty="0" smtClean="0">
              <a:ln w="0"/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38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2E6C50BC-3480-7991-9AC4-42E74C3EDCFA}"/>
              </a:ext>
            </a:extLst>
          </p:cNvPr>
          <p:cNvGrpSpPr/>
          <p:nvPr/>
        </p:nvGrpSpPr>
        <p:grpSpPr>
          <a:xfrm>
            <a:off x="0" y="0"/>
            <a:ext cx="8654823" cy="6858000"/>
            <a:chOff x="0" y="0"/>
            <a:chExt cx="8654823" cy="6858000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E51CB924-5A96-B0AF-F5EB-D01EEBFE86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09" r="94262" b="74547"/>
            <a:stretch/>
          </p:blipFill>
          <p:spPr>
            <a:xfrm>
              <a:off x="0" y="0"/>
              <a:ext cx="469068" cy="6858000"/>
            </a:xfrm>
            <a:prstGeom prst="rect">
              <a:avLst/>
            </a:prstGeom>
          </p:spPr>
        </p:pic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D1B43DD-A32D-B21B-BCE0-9D2587FD671C}"/>
                </a:ext>
              </a:extLst>
            </p:cNvPr>
            <p:cNvSpPr/>
            <p:nvPr/>
          </p:nvSpPr>
          <p:spPr>
            <a:xfrm>
              <a:off x="489177" y="972275"/>
              <a:ext cx="8165646" cy="4629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3" name="Retângulo 2"/>
          <p:cNvSpPr/>
          <p:nvPr/>
        </p:nvSpPr>
        <p:spPr>
          <a:xfrm>
            <a:off x="2108718" y="5940225"/>
            <a:ext cx="1073017" cy="791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IES/UO</a:t>
            </a:r>
            <a:endParaRPr lang="pt-PT" b="1" dirty="0">
              <a:solidFill>
                <a:schemeClr val="tx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13" y="5940225"/>
            <a:ext cx="909305" cy="791663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331045" y="6336056"/>
            <a:ext cx="42173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000" b="1" spc="100" dirty="0">
                <a:solidFill>
                  <a:srgbClr val="AC600F"/>
                </a:solidFill>
                <a:latin typeface="Bahnschrift" panose="020B0502040204020203" pitchFamily="34" charset="0"/>
              </a:rPr>
              <a:t>https://ccul.uniluanda.ao/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531268" y="437638"/>
            <a:ext cx="2591302" cy="4847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CCUL</a:t>
            </a:r>
            <a:endParaRPr lang="pt-PT" sz="2700" dirty="0">
              <a:ln w="0"/>
              <a:solidFill>
                <a:srgbClr val="AC600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04974" y="993849"/>
            <a:ext cx="8534053" cy="523989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2400" dirty="0">
                <a:ln w="0"/>
                <a:latin typeface="Bahnschrift" panose="020B0502040204020203" pitchFamily="34" charset="0"/>
              </a:rPr>
              <a:t>Resultados Esperados: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Aumento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da produção científica e do número de publicações em revistas científicas indexadas;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Contribuir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para a resolução e gestão dos problemas sociais e ambientais;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Fomentar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o desenvolvimento de projectos de investigação científica, inovação e extensão em benefício directo da comunidade;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Estabelecimento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de possíveis marcos de políticas e acções que promovam o desenvolvimento social, territorial e sustentável das comunidades locais;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Reforçar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a capacitação humana para melhor servir à sociedade e aos interesses da Nação;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2400" dirty="0" smtClean="0">
                <a:ln w="0"/>
                <a:latin typeface="Bahnschrift" panose="020B0502040204020203" pitchFamily="34" charset="0"/>
              </a:rPr>
              <a:t>Publicação </a:t>
            </a:r>
            <a:r>
              <a:rPr lang="pt-PT" sz="2400" dirty="0">
                <a:ln w="0"/>
                <a:latin typeface="Bahnschrift" panose="020B0502040204020203" pitchFamily="34" charset="0"/>
              </a:rPr>
              <a:t>das actas da Conferência.</a:t>
            </a:r>
            <a:endParaRPr lang="pt-PT" sz="2400" dirty="0" smtClean="0">
              <a:ln w="0"/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04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2E6C50BC-3480-7991-9AC4-42E74C3EDCFA}"/>
              </a:ext>
            </a:extLst>
          </p:cNvPr>
          <p:cNvGrpSpPr/>
          <p:nvPr/>
        </p:nvGrpSpPr>
        <p:grpSpPr>
          <a:xfrm>
            <a:off x="0" y="0"/>
            <a:ext cx="8654823" cy="6858000"/>
            <a:chOff x="0" y="0"/>
            <a:chExt cx="8654823" cy="6858000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E51CB924-5A96-B0AF-F5EB-D01EEBFE86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09" r="94262" b="74547"/>
            <a:stretch/>
          </p:blipFill>
          <p:spPr>
            <a:xfrm>
              <a:off x="0" y="0"/>
              <a:ext cx="469068" cy="6858000"/>
            </a:xfrm>
            <a:prstGeom prst="rect">
              <a:avLst/>
            </a:prstGeom>
          </p:spPr>
        </p:pic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7D1B43DD-A32D-B21B-BCE0-9D2587FD671C}"/>
                </a:ext>
              </a:extLst>
            </p:cNvPr>
            <p:cNvSpPr/>
            <p:nvPr/>
          </p:nvSpPr>
          <p:spPr>
            <a:xfrm>
              <a:off x="489177" y="972275"/>
              <a:ext cx="8165646" cy="4629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</p:grpSp>
      <p:sp>
        <p:nvSpPr>
          <p:cNvPr id="3" name="Retângulo 2"/>
          <p:cNvSpPr/>
          <p:nvPr/>
        </p:nvSpPr>
        <p:spPr>
          <a:xfrm>
            <a:off x="2108718" y="5940225"/>
            <a:ext cx="1073017" cy="791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b="1" dirty="0" smtClean="0">
                <a:solidFill>
                  <a:schemeClr val="tx1"/>
                </a:solidFill>
              </a:rPr>
              <a:t>IES/UO</a:t>
            </a:r>
            <a:endParaRPr lang="pt-PT" b="1" dirty="0">
              <a:solidFill>
                <a:schemeClr val="tx1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13" y="5940225"/>
            <a:ext cx="909305" cy="791663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331045" y="6336056"/>
            <a:ext cx="42173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000" b="1" spc="100" dirty="0">
                <a:solidFill>
                  <a:srgbClr val="AC600F"/>
                </a:solidFill>
                <a:latin typeface="Bahnschrift" panose="020B0502040204020203" pitchFamily="34" charset="0"/>
              </a:rPr>
              <a:t>https://ccul.uniluanda.ao/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469068" y="364191"/>
            <a:ext cx="2591302" cy="4847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PT" sz="2700" dirty="0" smtClean="0">
                <a:ln w="0"/>
                <a:solidFill>
                  <a:srgbClr val="AC600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III – CCUL</a:t>
            </a:r>
            <a:endParaRPr lang="pt-PT" sz="2700" dirty="0">
              <a:ln w="0"/>
              <a:solidFill>
                <a:srgbClr val="AC600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13036" y="1061310"/>
            <a:ext cx="8517929" cy="490903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PT" sz="1850" dirty="0" smtClean="0">
                <a:ln w="0"/>
                <a:latin typeface="Bahnschrift" panose="020B0502040204020203" pitchFamily="34" charset="0"/>
              </a:rPr>
              <a:t>Principais actividades:</a:t>
            </a:r>
            <a:endParaRPr lang="pt-PT" sz="1850" dirty="0">
              <a:ln w="0"/>
              <a:latin typeface="Bahnschrift" panose="020B0502040204020203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 smtClean="0">
                <a:ln w="0"/>
                <a:latin typeface="Bahnschrift" panose="020B0502040204020203" pitchFamily="34" charset="0"/>
              </a:rPr>
              <a:t>Pré-eventos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tradicionais: Torneio 24 de Maio, Atletismo, UniLuanda Família, UniLuanda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Ambiente.</a:t>
            </a:r>
            <a:endParaRPr lang="pt-PT" sz="1850" dirty="0">
              <a:ln w="0"/>
              <a:latin typeface="Bahnschrift" panose="020B0502040204020203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 smtClean="0">
                <a:ln w="0"/>
                <a:latin typeface="Bahnschrift" panose="020B0502040204020203" pitchFamily="34" charset="0"/>
              </a:rPr>
              <a:t>Mini-cursos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e workshops nas unidades orgânicas nos dias 19 e 20 de Maio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–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gratuitas.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 smtClean="0">
                <a:ln w="0"/>
                <a:latin typeface="Bahnschrift" panose="020B0502040204020203" pitchFamily="34" charset="0"/>
              </a:rPr>
              <a:t>Reflexão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sobre Empregabilidade e Empreendedorismo, no dia 20 de Maio, com os parceiros da UniLuanda, seguido da abertura da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Feira (FECIT).</a:t>
            </a:r>
            <a:endParaRPr lang="pt-PT" sz="1850" dirty="0">
              <a:ln w="0"/>
              <a:latin typeface="Bahnschrift" panose="020B0502040204020203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 smtClean="0">
                <a:ln w="0"/>
                <a:latin typeface="Bahnschrift" panose="020B0502040204020203" pitchFamily="34" charset="0"/>
              </a:rPr>
              <a:t>Conferência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Magistral na abertura da III CCUL, no dia 21 de Maio, seguido da reflexão dos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Reitores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sobre as perspectivas de cooperação e seu benefício para a comunidade.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 smtClean="0">
                <a:ln w="0"/>
                <a:latin typeface="Bahnschrift" panose="020B0502040204020203" pitchFamily="34" charset="0"/>
              </a:rPr>
              <a:t>Dia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dedicado às actividades das Unidades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Orgânicas: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22 de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Maio.</a:t>
            </a:r>
            <a:endParaRPr lang="pt-PT" sz="1850" dirty="0">
              <a:ln w="0"/>
              <a:latin typeface="Bahnschrift" panose="020B0502040204020203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 smtClean="0">
                <a:ln w="0"/>
                <a:latin typeface="Bahnschrift" panose="020B0502040204020203" pitchFamily="34" charset="0"/>
              </a:rPr>
              <a:t>Encontro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dos Directores de Investigação Científica e dos Directores de Recursos Humanos das Universidades Públicas, no dia 22 de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Maio.</a:t>
            </a:r>
            <a:endParaRPr lang="pt-PT" sz="1850" dirty="0">
              <a:ln w="0"/>
              <a:latin typeface="Bahnschrift" panose="020B0502040204020203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 smtClean="0">
                <a:ln w="0"/>
                <a:latin typeface="Bahnschrift" panose="020B0502040204020203" pitchFamily="34" charset="0"/>
              </a:rPr>
              <a:t>Mesas-Redondas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com os parceiros com o tema central “A cooperação para a dinamização da Investigação Científica na UniLuanda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”.</a:t>
            </a:r>
            <a:endParaRPr lang="pt-PT" sz="1850" dirty="0">
              <a:ln w="0"/>
              <a:latin typeface="Bahnschrift" panose="020B0502040204020203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>
                <a:ln w="0"/>
                <a:latin typeface="Bahnschrift" panose="020B0502040204020203" pitchFamily="34" charset="0"/>
              </a:rPr>
              <a:t>Comunicação Científica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(artigos) no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dia 23 de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Maio.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PT" sz="1850" dirty="0" smtClean="0">
                <a:ln w="0"/>
                <a:latin typeface="Bahnschrift" panose="020B0502040204020203" pitchFamily="34" charset="0"/>
              </a:rPr>
              <a:t>Cerimónia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de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encerramento com </a:t>
            </a:r>
            <a:r>
              <a:rPr lang="pt-PT" sz="1850" dirty="0">
                <a:ln w="0"/>
                <a:latin typeface="Bahnschrift" panose="020B0502040204020203" pitchFamily="34" charset="0"/>
              </a:rPr>
              <a:t>a </a:t>
            </a:r>
            <a:r>
              <a:rPr lang="pt-PT" sz="1850" dirty="0" smtClean="0">
                <a:ln w="0"/>
                <a:latin typeface="Bahnschrift" panose="020B0502040204020203" pitchFamily="34" charset="0"/>
              </a:rPr>
              <a:t>Gala: 23 de Maio. </a:t>
            </a:r>
          </a:p>
        </p:txBody>
      </p:sp>
    </p:spTree>
    <p:extLst>
      <p:ext uri="{BB962C8B-B14F-4D97-AF65-F5344CB8AC3E}">
        <p14:creationId xmlns:p14="http://schemas.microsoft.com/office/powerpoint/2010/main" val="10851746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>
        <a:spAutoFit/>
      </a:bodyPr>
      <a:lstStyle>
        <a:defPPr algn="ctr">
          <a:defRPr sz="500" b="1" dirty="0">
            <a:solidFill>
              <a:srgbClr val="AC600F"/>
            </a:solidFill>
            <a:latin typeface="Bahnschrift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135</TotalTime>
  <Words>492</Words>
  <Application>Microsoft Office PowerPoint</Application>
  <PresentationFormat>Apresentação na tela (4:3)</PresentationFormat>
  <Paragraphs>55</Paragraphs>
  <Slides>6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Bahnschrift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Rómulo Rosa</dc:creator>
  <cp:lastModifiedBy>Sebastião Dos Santos</cp:lastModifiedBy>
  <cp:revision>12</cp:revision>
  <dcterms:created xsi:type="dcterms:W3CDTF">2024-04-10T08:02:32Z</dcterms:created>
  <dcterms:modified xsi:type="dcterms:W3CDTF">2025-05-16T17:05:26Z</dcterms:modified>
</cp:coreProperties>
</file>